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44" autoAdjust="0"/>
    <p:restoredTop sz="94660"/>
  </p:normalViewPr>
  <p:slideViewPr>
    <p:cSldViewPr>
      <p:cViewPr varScale="1">
        <p:scale>
          <a:sx n="68" d="100"/>
          <a:sy n="68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ECD0-E658-479D-8FB8-C968EBC8AE41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991-4D64-4DA9-AD26-62480B280D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ECD0-E658-479D-8FB8-C968EBC8AE41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991-4D64-4DA9-AD26-62480B280D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ECD0-E658-479D-8FB8-C968EBC8AE41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991-4D64-4DA9-AD26-62480B280D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ECD0-E658-479D-8FB8-C968EBC8AE41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991-4D64-4DA9-AD26-62480B280D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ECD0-E658-479D-8FB8-C968EBC8AE41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991-4D64-4DA9-AD26-62480B280D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ECD0-E658-479D-8FB8-C968EBC8AE41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991-4D64-4DA9-AD26-62480B280D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ECD0-E658-479D-8FB8-C968EBC8AE41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991-4D64-4DA9-AD26-62480B280D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ECD0-E658-479D-8FB8-C968EBC8AE41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991-4D64-4DA9-AD26-62480B280D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ECD0-E658-479D-8FB8-C968EBC8AE41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991-4D64-4DA9-AD26-62480B280D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ECD0-E658-479D-8FB8-C968EBC8AE41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991-4D64-4DA9-AD26-62480B280D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ECD0-E658-479D-8FB8-C968EBC8AE41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991-4D64-4DA9-AD26-62480B280D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7ECD0-E658-479D-8FB8-C968EBC8AE41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FE991-4D64-4DA9-AD26-62480B280DE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t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“Ә. Еники хикәяләрендәге образларның күңел дөньясын сурәтләүче хис”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Icl\AppData\Local\Packages\Microsoft.Windows.Photos_8wekyb3d8bbwe\TempState\ShareServiceTempFolder\ЕНИКИ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7" y="63478"/>
            <a:ext cx="6627247" cy="3722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tt-RU" i="1" dirty="0" smtClean="0"/>
              <a:t/>
            </a:r>
            <a:br>
              <a:rPr lang="tt-RU" i="1" dirty="0" smtClean="0"/>
            </a:br>
            <a:r>
              <a:rPr lang="tt-RU" b="1" i="1" dirty="0" smtClean="0">
                <a:latin typeface="Times New Roman" pitchFamily="18" charset="0"/>
                <a:cs typeface="Times New Roman" pitchFamily="18" charset="0"/>
              </a:rPr>
              <a:t>1 нче билет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858312" cy="4911741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1.Ә.Еникинең </a:t>
            </a:r>
            <a:r>
              <a:rPr lang="tt-RU" i="1" dirty="0">
                <a:latin typeface="Times New Roman" pitchFamily="18" charset="0"/>
                <a:cs typeface="Times New Roman" pitchFamily="18" charset="0"/>
              </a:rPr>
              <a:t>“Ана белән кыз” хикәясендәге төп геройларны табып языгыз.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2.Төп </a:t>
            </a:r>
            <a:r>
              <a:rPr lang="tt-RU" i="1" dirty="0">
                <a:latin typeface="Times New Roman" pitchFamily="18" charset="0"/>
                <a:cs typeface="Times New Roman" pitchFamily="18" charset="0"/>
              </a:rPr>
              <a:t>образлар арасында  бәйләнешне чылбыр төзегез.</a:t>
            </a:r>
            <a:r>
              <a:rPr lang="tt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t-RU" i="1" dirty="0">
                <a:latin typeface="Times New Roman" pitchFamily="18" charset="0"/>
                <a:cs typeface="Times New Roman" pitchFamily="18" charset="0"/>
              </a:rPr>
              <a:t>Беренче сүз әни – әни сүзе беренчесе, икенчесе сүз кыз- кыз сүзе соңгысы була. Шул сүзләр араларына дәреслектән хикәянең эчтәлеген чагылдырган сүзләр файдаланып, чылбыр төзегез)</a:t>
            </a:r>
            <a:r>
              <a:rPr lang="tt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3.“Ана </a:t>
            </a:r>
            <a:r>
              <a:rPr lang="tt-RU" i="1" dirty="0">
                <a:latin typeface="Times New Roman" pitchFamily="18" charset="0"/>
                <a:cs typeface="Times New Roman" pitchFamily="18" charset="0"/>
              </a:rPr>
              <a:t>белән кыз”хикәясендә төп геройларга хас хисләрне интеллект картасына тутырга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tt-RU" dirty="0" smtClean="0"/>
              <a:t/>
            </a:r>
            <a:br>
              <a:rPr lang="tt-RU" dirty="0" smtClean="0"/>
            </a:b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2 нче билет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4840303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1. Ә.Еникинең </a:t>
            </a:r>
            <a:r>
              <a:rPr lang="tt-RU" i="1" dirty="0">
                <a:latin typeface="Times New Roman" pitchFamily="18" charset="0"/>
                <a:cs typeface="Times New Roman" pitchFamily="18" charset="0"/>
              </a:rPr>
              <a:t>“Кем җырлады” хикәясендәге төп геройларны табып язарга.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2. Төп </a:t>
            </a:r>
            <a:r>
              <a:rPr lang="tt-RU" i="1" dirty="0">
                <a:latin typeface="Times New Roman" pitchFamily="18" charset="0"/>
                <a:cs typeface="Times New Roman" pitchFamily="18" charset="0"/>
              </a:rPr>
              <a:t>образлар арасында бәйләнешне чылбыр төзегез.</a:t>
            </a:r>
            <a:r>
              <a:rPr lang="tt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t-RU" i="1" dirty="0">
                <a:latin typeface="Times New Roman" pitchFamily="18" charset="0"/>
                <a:cs typeface="Times New Roman" pitchFamily="18" charset="0"/>
              </a:rPr>
              <a:t>Беренче сүз егет – егет сүзе беренчесе, икенчесе сүз кыз(Таһирә)- кыз сүзе соңгысы була. Шул сүзләр араларына дәреслектән хикәянең эчтәлеген чагылдырган сүзләр файдаланып, чылбыр төзегез)</a:t>
            </a:r>
            <a:r>
              <a:rPr lang="tt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3. “Кем </a:t>
            </a:r>
            <a:r>
              <a:rPr lang="tt-RU" i="1" dirty="0">
                <a:latin typeface="Times New Roman" pitchFamily="18" charset="0"/>
                <a:cs typeface="Times New Roman" pitchFamily="18" charset="0"/>
              </a:rPr>
              <a:t>җырлады”хикәясендә төп геройларга хас хисләрне интеллект картасына тутырга.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tt-RU" dirty="0" smtClean="0"/>
              <a:t/>
            </a:r>
            <a:br>
              <a:rPr lang="tt-RU" dirty="0" smtClean="0"/>
            </a:b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3 нче билет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786874" cy="4829196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1. Ә.Еникинең </a:t>
            </a:r>
            <a:r>
              <a:rPr lang="tt-RU" i="1" dirty="0">
                <a:latin typeface="Times New Roman" pitchFamily="18" charset="0"/>
                <a:cs typeface="Times New Roman" pitchFamily="18" charset="0"/>
              </a:rPr>
              <a:t>“Бала” хикәясендәге төп геройларны табып языгыз.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2. Төп </a:t>
            </a:r>
            <a:r>
              <a:rPr lang="tt-RU" i="1" dirty="0">
                <a:latin typeface="Times New Roman" pitchFamily="18" charset="0"/>
                <a:cs typeface="Times New Roman" pitchFamily="18" charset="0"/>
              </a:rPr>
              <a:t>образлар арасында  бәйләнешне чылбыр төзегез.</a:t>
            </a:r>
            <a:r>
              <a:rPr lang="tt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t-RU" i="1" dirty="0">
                <a:latin typeface="Times New Roman" pitchFamily="18" charset="0"/>
                <a:cs typeface="Times New Roman" pitchFamily="18" charset="0"/>
              </a:rPr>
              <a:t>Беренче сүз солдат(Зариф) –солдат (Зариф)сүзе беренчесе, икенчесе сүз бала- бала сүзе соңгысы була. Шул сүзләр араларына дәреслектән хикәянең эчтәлеген чагылдырган сүзләр файдаланып, чылбыр төзегез)</a:t>
            </a:r>
            <a:r>
              <a:rPr lang="tt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3. “Бала</a:t>
            </a:r>
            <a:r>
              <a:rPr lang="tt-RU" i="1" dirty="0">
                <a:latin typeface="Times New Roman" pitchFamily="18" charset="0"/>
                <a:cs typeface="Times New Roman" pitchFamily="18" charset="0"/>
              </a:rPr>
              <a:t>” хикәясендә төп геройларга хас хисләрне интеллект картасына тутырырга.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tt-RU" sz="3200" dirty="0" smtClean="0"/>
              <a:t>Төп </a:t>
            </a:r>
            <a:r>
              <a:rPr lang="tt-RU" sz="3200" dirty="0"/>
              <a:t>образларга хас  хисне билгеләү өчен интеллект </a:t>
            </a:r>
            <a:r>
              <a:rPr lang="tt-RU" sz="3200" dirty="0" smtClean="0"/>
              <a:t>картасы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785918" y="1785926"/>
            <a:ext cx="1143008" cy="1071570"/>
          </a:xfrm>
          <a:prstGeom prst="ellipse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dirty="0" smtClean="0"/>
              <a:t>ә</a:t>
            </a:r>
            <a:r>
              <a:rPr lang="tt-RU" sz="2000" dirty="0" smtClean="0">
                <a:solidFill>
                  <a:schemeClr val="tx1"/>
                </a:solidFill>
              </a:rPr>
              <a:t>әни</a:t>
            </a:r>
            <a:endParaRPr lang="ru-RU" sz="2000" dirty="0"/>
          </a:p>
        </p:txBody>
      </p:sp>
      <p:sp>
        <p:nvSpPr>
          <p:cNvPr id="5" name="Овал 4"/>
          <p:cNvSpPr/>
          <p:nvPr/>
        </p:nvSpPr>
        <p:spPr>
          <a:xfrm>
            <a:off x="785786" y="3714752"/>
            <a:ext cx="914400" cy="914400"/>
          </a:xfrm>
          <a:prstGeom prst="ellipse">
            <a:avLst/>
          </a:prstGeom>
          <a:solidFill>
            <a:schemeClr val="bg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143240" y="3643314"/>
            <a:ext cx="914400" cy="914400"/>
          </a:xfrm>
          <a:prstGeom prst="ellipse">
            <a:avLst/>
          </a:prstGeom>
          <a:solidFill>
            <a:schemeClr val="bg1"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929322" y="1785926"/>
            <a:ext cx="1143008" cy="1057276"/>
          </a:xfrm>
          <a:prstGeom prst="ellipse">
            <a:avLst/>
          </a:prstGeom>
          <a:solidFill>
            <a:schemeClr val="bg1">
              <a:alpha val="6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dirty="0" smtClean="0">
                <a:solidFill>
                  <a:schemeClr val="tx1"/>
                </a:solidFill>
              </a:rPr>
              <a:t> </a:t>
            </a:r>
            <a:r>
              <a:rPr lang="tt-RU" sz="2000" dirty="0" smtClean="0">
                <a:solidFill>
                  <a:schemeClr val="tx1"/>
                </a:solidFill>
              </a:rPr>
              <a:t>кыз</a:t>
            </a:r>
            <a:r>
              <a:rPr lang="tt-RU" dirty="0" smtClean="0"/>
              <a:t>кыз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214942" y="3714752"/>
            <a:ext cx="914400" cy="914400"/>
          </a:xfrm>
          <a:prstGeom prst="ellipse">
            <a:avLst/>
          </a:prstGeom>
          <a:solidFill>
            <a:schemeClr val="bg1">
              <a:alpha val="7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572396" y="3714752"/>
            <a:ext cx="914400" cy="914400"/>
          </a:xfrm>
          <a:prstGeom prst="ellipse">
            <a:avLst/>
          </a:prstGeom>
          <a:solidFill>
            <a:schemeClr val="bg1"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6200000" flipV="1">
            <a:off x="2571736" y="2928934"/>
            <a:ext cx="85725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1250133" y="3036091"/>
            <a:ext cx="85725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5572132" y="3143248"/>
            <a:ext cx="85725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V="1">
            <a:off x="6965173" y="2821777"/>
            <a:ext cx="928694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1928794" y="4857760"/>
            <a:ext cx="914400" cy="914400"/>
          </a:xfrm>
          <a:prstGeom prst="ellipse">
            <a:avLst/>
          </a:prstGeom>
          <a:solidFill>
            <a:schemeClr val="bg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572264" y="4857760"/>
            <a:ext cx="914400" cy="914400"/>
          </a:xfrm>
          <a:prstGeom prst="ellipse">
            <a:avLst/>
          </a:prstGeom>
          <a:solidFill>
            <a:schemeClr val="bg1"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16200000" flipV="1">
            <a:off x="6000760" y="3714752"/>
            <a:ext cx="171451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1500166" y="3929066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b="1" i="1" dirty="0"/>
              <a:t>Мультипоток картасы.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857620" y="1785926"/>
            <a:ext cx="1500198" cy="1357322"/>
          </a:xfrm>
          <a:prstGeom prst="ellipse">
            <a:avLst/>
          </a:prstGeom>
          <a:solidFill>
            <a:schemeClr val="bg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сугыш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28662" y="3643314"/>
            <a:ext cx="914400" cy="914400"/>
          </a:xfrm>
          <a:prstGeom prst="ellipse">
            <a:avLst/>
          </a:prstGeom>
          <a:solidFill>
            <a:schemeClr val="bg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000232" y="4643446"/>
            <a:ext cx="914400" cy="914400"/>
          </a:xfrm>
          <a:prstGeom prst="ellipse">
            <a:avLst/>
          </a:prstGeom>
          <a:solidFill>
            <a:schemeClr val="bg1">
              <a:alpha val="9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214414" y="2357430"/>
            <a:ext cx="914400" cy="914400"/>
          </a:xfrm>
          <a:prstGeom prst="ellipse">
            <a:avLst/>
          </a:prstGeom>
          <a:solidFill>
            <a:schemeClr val="bg1">
              <a:alpha val="8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000892" y="2357430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500958" y="3643314"/>
            <a:ext cx="914400" cy="914400"/>
          </a:xfrm>
          <a:prstGeom prst="ellipse">
            <a:avLst/>
          </a:prstGeom>
          <a:solidFill>
            <a:schemeClr val="bg1">
              <a:alpha val="8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357950" y="4786322"/>
            <a:ext cx="914400" cy="914400"/>
          </a:xfrm>
          <a:prstGeom prst="ellipse">
            <a:avLst/>
          </a:prstGeom>
          <a:solidFill>
            <a:schemeClr val="bg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2214546" y="2643182"/>
            <a:ext cx="142876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928794" y="3000372"/>
            <a:ext cx="2000264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2821769" y="3250405"/>
            <a:ext cx="1428760" cy="1357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>
            <a:off x="5500694" y="2500306"/>
            <a:ext cx="128588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5500694" y="2928934"/>
            <a:ext cx="1857388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V="1">
            <a:off x="4893471" y="3393281"/>
            <a:ext cx="1643074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tt-RU" sz="4000" dirty="0" smtClean="0">
                <a:latin typeface="Times New Roman" pitchFamily="18" charset="0"/>
                <a:cs typeface="Times New Roman" pitchFamily="18" charset="0"/>
              </a:rPr>
              <a:t>Кластер </a:t>
            </a:r>
            <a:r>
              <a:rPr lang="tt-RU" sz="4000" dirty="0">
                <a:latin typeface="Times New Roman" pitchFamily="18" charset="0"/>
                <a:cs typeface="Times New Roman" pitchFamily="18" charset="0"/>
              </a:rPr>
              <a:t>ысулы белән солдат образы турындагы фикерләрне схемага язабыз</a:t>
            </a:r>
            <a:r>
              <a:rPr lang="tt-RU" dirty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14348" y="1714488"/>
            <a:ext cx="1428760" cy="914400"/>
          </a:xfrm>
          <a:prstGeom prst="ellipse">
            <a:avLst/>
          </a:prstGeom>
          <a:solidFill>
            <a:schemeClr val="bg1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tt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угыш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868" y="1928802"/>
            <a:ext cx="914400" cy="914400"/>
          </a:xfrm>
          <a:prstGeom prst="rect">
            <a:avLst/>
          </a:prstGeom>
          <a:solidFill>
            <a:schemeClr val="bg1">
              <a:alpha val="8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7818" y="1928802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286644" y="1928802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2928934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4143380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5500702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43174" y="3143248"/>
            <a:ext cx="9144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71934" y="3143248"/>
            <a:ext cx="9144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14876" y="4429132"/>
            <a:ext cx="9144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29322" y="4429132"/>
            <a:ext cx="9144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286644" y="5429264"/>
            <a:ext cx="1271590" cy="914400"/>
          </a:xfrm>
          <a:prstGeom prst="rect">
            <a:avLst/>
          </a:prstGeom>
          <a:solidFill>
            <a:schemeClr val="bg1">
              <a:alpha val="9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214546" y="2214554"/>
            <a:ext cx="121444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1142976" y="2786058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1142976" y="4000504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1214414" y="528638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572000" y="2357430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357950" y="235743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 flipV="1">
            <a:off x="3286116" y="2928934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4143372" y="2928934"/>
            <a:ext cx="21431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6200000" flipH="1">
            <a:off x="6643702" y="4071942"/>
            <a:ext cx="242889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13" idx="0"/>
          </p:cNvCxnSpPr>
          <p:nvPr/>
        </p:nvCxnSpPr>
        <p:spPr>
          <a:xfrm rot="5400000">
            <a:off x="4657724" y="3443286"/>
            <a:ext cx="1500198" cy="4714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6200000" flipH="1">
            <a:off x="5357818" y="3357562"/>
            <a:ext cx="142876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1785918" y="6000768"/>
            <a:ext cx="535785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Кластер ысулы белән солдат образы турындагы фикерләрнең</a:t>
            </a:r>
            <a:br>
              <a:rPr lang="tt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якынча җаваплары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28596" y="1428736"/>
            <a:ext cx="1500198" cy="12858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сугыш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6116" y="1428736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ярату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1428736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сагыну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1428736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ышану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3000372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батыр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4214818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чыдам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5429264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түзем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71736" y="2714620"/>
            <a:ext cx="107157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Туган җирне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00496" y="2714620"/>
            <a:ext cx="1143008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Якын-нарын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3857628"/>
            <a:ext cx="1128714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Туган җирне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29322" y="3857628"/>
            <a:ext cx="107157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Якын-нарын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000892" y="5357826"/>
            <a:ext cx="1557342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Ватанпәрвәр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000232" y="2143116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214810" y="214311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143636" y="214311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892943" y="2821777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9" idx="0"/>
          </p:cNvCxnSpPr>
          <p:nvPr/>
        </p:nvCxnSpPr>
        <p:spPr>
          <a:xfrm rot="16200000" flipH="1">
            <a:off x="907229" y="4093375"/>
            <a:ext cx="214314" cy="285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857224" y="5286388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6200000" flipH="1">
            <a:off x="6143636" y="3857628"/>
            <a:ext cx="292895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1500166" y="6143644"/>
            <a:ext cx="53578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0800000" flipV="1">
            <a:off x="3143240" y="2428868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6200000" flipH="1">
            <a:off x="4000496" y="2428868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13" idx="0"/>
          </p:cNvCxnSpPr>
          <p:nvPr/>
        </p:nvCxnSpPr>
        <p:spPr>
          <a:xfrm rot="5400000">
            <a:off x="4532709" y="2889641"/>
            <a:ext cx="1428759" cy="507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14" idx="0"/>
          </p:cNvCxnSpPr>
          <p:nvPr/>
        </p:nvCxnSpPr>
        <p:spPr>
          <a:xfrm rot="16200000" flipH="1">
            <a:off x="5375677" y="2768198"/>
            <a:ext cx="1428760" cy="750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259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</vt:lpstr>
      <vt:lpstr> 1 нче билет  </vt:lpstr>
      <vt:lpstr> 2 нче билет. </vt:lpstr>
      <vt:lpstr> 3 нче билет </vt:lpstr>
      <vt:lpstr>Төп образларга хас  хисне билгеләү өчен интеллект картасы</vt:lpstr>
      <vt:lpstr>Мультипоток картасы. </vt:lpstr>
      <vt:lpstr>Кластер ысулы белән солдат образы турындагы фикерләрне схемага язабыз. </vt:lpstr>
      <vt:lpstr>Кластер ысулы белән солдат образы турындагы фикерләрнең якынча җаваплары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“Ә. Еники хикәяләрендәге образларның күңел дөньясын сурәтләүче хис”</dc:title>
  <dc:creator>Пользователь Windows</dc:creator>
  <cp:lastModifiedBy>Пользователь Windows</cp:lastModifiedBy>
  <cp:revision>19</cp:revision>
  <dcterms:created xsi:type="dcterms:W3CDTF">2024-01-31T15:29:32Z</dcterms:created>
  <dcterms:modified xsi:type="dcterms:W3CDTF">2024-01-31T18:44:30Z</dcterms:modified>
</cp:coreProperties>
</file>